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72" r:id="rId3"/>
  </p:sldMasterIdLst>
  <p:notesMasterIdLst>
    <p:notesMasterId r:id="rId27"/>
  </p:notesMasterIdLst>
  <p:handoutMasterIdLst>
    <p:handoutMasterId r:id="rId28"/>
  </p:handoutMasterIdLst>
  <p:sldIdLst>
    <p:sldId id="260" r:id="rId4"/>
    <p:sldId id="305" r:id="rId5"/>
    <p:sldId id="306" r:id="rId6"/>
    <p:sldId id="310" r:id="rId7"/>
    <p:sldId id="314" r:id="rId8"/>
    <p:sldId id="303" r:id="rId9"/>
    <p:sldId id="315" r:id="rId10"/>
    <p:sldId id="316" r:id="rId11"/>
    <p:sldId id="317" r:id="rId12"/>
    <p:sldId id="319" r:id="rId13"/>
    <p:sldId id="320" r:id="rId14"/>
    <p:sldId id="321" r:id="rId15"/>
    <p:sldId id="308" r:id="rId16"/>
    <p:sldId id="309" r:id="rId17"/>
    <p:sldId id="307" r:id="rId18"/>
    <p:sldId id="322" r:id="rId19"/>
    <p:sldId id="323" r:id="rId20"/>
    <p:sldId id="327" r:id="rId21"/>
    <p:sldId id="328" r:id="rId22"/>
    <p:sldId id="324" r:id="rId23"/>
    <p:sldId id="325" r:id="rId24"/>
    <p:sldId id="326" r:id="rId25"/>
    <p:sldId id="329" r:id="rId26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0EC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1" autoAdjust="0"/>
    <p:restoredTop sz="94660"/>
  </p:normalViewPr>
  <p:slideViewPr>
    <p:cSldViewPr>
      <p:cViewPr>
        <p:scale>
          <a:sx n="100" d="100"/>
          <a:sy n="100" d="100"/>
        </p:scale>
        <p:origin x="1872" y="264"/>
      </p:cViewPr>
      <p:guideLst>
        <p:guide orient="horz" pos="2160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D0DF4-39AC-42A9-812E-42D4F159646E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F3200-1170-4A40-8247-160ABCCFF1F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7404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D6721-D17E-4D92-8A44-8308DB1A5CA3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8F150-2149-4D45-A586-CB8761683C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3741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F150-2149-4D45-A586-CB8761683C9B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67629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F150-2149-4D45-A586-CB8761683C9B}" type="slidenum">
              <a:rPr lang="sv-SE" smtClean="0"/>
              <a:pPr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87353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F150-2149-4D45-A586-CB8761683C9B}" type="slidenum">
              <a:rPr lang="sv-SE" smtClean="0"/>
              <a:pPr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58802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F150-2149-4D45-A586-CB8761683C9B}" type="slidenum">
              <a:rPr lang="sv-SE" smtClean="0"/>
              <a:pPr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86413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F150-2149-4D45-A586-CB8761683C9B}" type="slidenum">
              <a:rPr lang="sv-SE" smtClean="0"/>
              <a:pPr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7217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F150-2149-4D45-A586-CB8761683C9B}" type="slidenum">
              <a:rPr lang="sv-SE" smtClean="0"/>
              <a:pPr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74169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F150-2149-4D45-A586-CB8761683C9B}" type="slidenum">
              <a:rPr lang="sv-SE" smtClean="0"/>
              <a:pPr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26175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F150-2149-4D45-A586-CB8761683C9B}" type="slidenum">
              <a:rPr lang="sv-SE" smtClean="0"/>
              <a:pPr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47571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F150-2149-4D45-A586-CB8761683C9B}" type="slidenum">
              <a:rPr lang="sv-SE" smtClean="0"/>
              <a:pPr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49147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F150-2149-4D45-A586-CB8761683C9B}" type="slidenum">
              <a:rPr lang="sv-SE" smtClean="0"/>
              <a:pPr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34382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F150-2149-4D45-A586-CB8761683C9B}" type="slidenum">
              <a:rPr lang="sv-SE" smtClean="0"/>
              <a:pPr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9751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/>
          </a:p>
        </p:txBody>
      </p:sp>
      <p:sp>
        <p:nvSpPr>
          <p:cNvPr id="69635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7EB1F0-B7E6-493E-ADBA-B2B3D90F27BD}" type="slidenum">
              <a:rPr lang="sv-S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sv-SE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4704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F150-2149-4D45-A586-CB8761683C9B}" type="slidenum">
              <a:rPr lang="sv-SE" smtClean="0"/>
              <a:pPr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28223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F150-2149-4D45-A586-CB8761683C9B}" type="slidenum">
              <a:rPr lang="sv-SE" smtClean="0"/>
              <a:pPr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92923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F150-2149-4D45-A586-CB8761683C9B}" type="slidenum">
              <a:rPr lang="sv-SE" smtClean="0"/>
              <a:pPr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6755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F150-2149-4D45-A586-CB8761683C9B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1498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F150-2149-4D45-A586-CB8761683C9B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7384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F150-2149-4D45-A586-CB8761683C9B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6889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F150-2149-4D45-A586-CB8761683C9B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965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F150-2149-4D45-A586-CB8761683C9B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9571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F150-2149-4D45-A586-CB8761683C9B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0151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F150-2149-4D45-A586-CB8761683C9B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5399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2E18-F633-4D9F-B2B9-0AB014FD4F1C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59E-E8EB-4C3A-8F55-D8090B60FCA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2E18-F633-4D9F-B2B9-0AB014FD4F1C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59E-E8EB-4C3A-8F55-D8090B60FCA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2E18-F633-4D9F-B2B9-0AB014FD4F1C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59E-E8EB-4C3A-8F55-D8090B60FCA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8A3A-374B-4020-86BB-AE97D73E138B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5BAC-EFFB-4AAB-8793-02D38D51FB5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8A3A-374B-4020-86BB-AE97D73E138B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5BAC-EFFB-4AAB-8793-02D38D51FB5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8A3A-374B-4020-86BB-AE97D73E138B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5BAC-EFFB-4AAB-8793-02D38D51FB5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8A3A-374B-4020-86BB-AE97D73E138B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5BAC-EFFB-4AAB-8793-02D38D51FB5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8A3A-374B-4020-86BB-AE97D73E138B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5BAC-EFFB-4AAB-8793-02D38D51FB5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8A3A-374B-4020-86BB-AE97D73E138B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5BAC-EFFB-4AAB-8793-02D38D51FB5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8A3A-374B-4020-86BB-AE97D73E138B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5BAC-EFFB-4AAB-8793-02D38D51FB5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8A3A-374B-4020-86BB-AE97D73E138B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5BAC-EFFB-4AAB-8793-02D38D51FB5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2E18-F633-4D9F-B2B9-0AB014FD4F1C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59E-E8EB-4C3A-8F55-D8090B60FCA0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8A3A-374B-4020-86BB-AE97D73E138B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5BAC-EFFB-4AAB-8793-02D38D51FB5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8A3A-374B-4020-86BB-AE97D73E138B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5BAC-EFFB-4AAB-8793-02D38D51FB5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8A3A-374B-4020-86BB-AE97D73E138B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5BAC-EFFB-4AAB-8793-02D38D51FB5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DA5E-C663-4A50-95A4-856E65C99BB3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44DB-3198-49D7-94F6-129245487C3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DA5E-C663-4A50-95A4-856E65C99BB3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44DB-3198-49D7-94F6-129245487C3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DA5E-C663-4A50-95A4-856E65C99BB3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44DB-3198-49D7-94F6-129245487C3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DA5E-C663-4A50-95A4-856E65C99BB3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44DB-3198-49D7-94F6-129245487C3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DA5E-C663-4A50-95A4-856E65C99BB3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44DB-3198-49D7-94F6-129245487C3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DA5E-C663-4A50-95A4-856E65C99BB3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44DB-3198-49D7-94F6-129245487C3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DA5E-C663-4A50-95A4-856E65C99BB3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44DB-3198-49D7-94F6-129245487C3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2E18-F633-4D9F-B2B9-0AB014FD4F1C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59E-E8EB-4C3A-8F55-D8090B60FCA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DA5E-C663-4A50-95A4-856E65C99BB3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44DB-3198-49D7-94F6-129245487C3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DA5E-C663-4A50-95A4-856E65C99BB3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44DB-3198-49D7-94F6-129245487C3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DA5E-C663-4A50-95A4-856E65C99BB3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44DB-3198-49D7-94F6-129245487C3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DA5E-C663-4A50-95A4-856E65C99BB3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44DB-3198-49D7-94F6-129245487C3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2E18-F633-4D9F-B2B9-0AB014FD4F1C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59E-E8EB-4C3A-8F55-D8090B60FCA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2E18-F633-4D9F-B2B9-0AB014FD4F1C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59E-E8EB-4C3A-8F55-D8090B60FCA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2E18-F633-4D9F-B2B9-0AB014FD4F1C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59E-E8EB-4C3A-8F55-D8090B60FCA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2E18-F633-4D9F-B2B9-0AB014FD4F1C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59E-E8EB-4C3A-8F55-D8090B60FCA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2E18-F633-4D9F-B2B9-0AB014FD4F1C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59E-E8EB-4C3A-8F55-D8090B60FCA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2E18-F633-4D9F-B2B9-0AB014FD4F1C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59E-E8EB-4C3A-8F55-D8090B60FCA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12E18-F633-4D9F-B2B9-0AB014FD4F1C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dirty="0"/>
              <a:t> Sida </a:t>
            </a:r>
            <a:fld id="{2B7C359E-E8EB-4C3A-8F55-D8090B60FCA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 descr="SRF background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67544" y="476672"/>
            <a:ext cx="8208912" cy="5616624"/>
          </a:xfrm>
          <a:prstGeom prst="rect">
            <a:avLst/>
          </a:prstGeom>
        </p:spPr>
      </p:pic>
      <p:pic>
        <p:nvPicPr>
          <p:cNvPr id="8" name="Bildobjekt 7" descr="Loggo SRF_rgb_3D_72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39723"/>
            <a:ext cx="1331640" cy="9410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A8A3A-374B-4020-86BB-AE97D73E138B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65BAC-EFFB-4AAB-8793-02D38D51FB54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8DA5E-C663-4A50-95A4-856E65C99BB3}" type="datetimeFigureOut">
              <a:rPr lang="sv-SE" smtClean="0"/>
              <a:pPr/>
              <a:t>2017-03-29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E44DB-3198-49D7-94F6-129245487C3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35496" y="2130425"/>
            <a:ext cx="8460432" cy="1470025"/>
          </a:xfrm>
        </p:spPr>
        <p:txBody>
          <a:bodyPr>
            <a:normAutofit fontScale="90000"/>
          </a:bodyPr>
          <a:lstStyle/>
          <a:p>
            <a:r>
              <a:rPr lang="sv-SE" dirty="0"/>
              <a:t>	Stockholmsregionens Försäkring AB</a:t>
            </a:r>
            <a:br>
              <a:rPr lang="sv-SE" dirty="0"/>
            </a:br>
            <a:r>
              <a:rPr lang="sv-SE" dirty="0"/>
              <a:t>- - -</a:t>
            </a:r>
            <a:br>
              <a:rPr lang="sv-SE" dirty="0"/>
            </a:br>
            <a:r>
              <a:rPr lang="sv-SE" dirty="0"/>
              <a:t>Bolagsstämma 30 mars 2017</a:t>
            </a:r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sv-SE" sz="54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VÄLKOMNA!</a:t>
            </a:r>
          </a:p>
        </p:txBody>
      </p:sp>
    </p:spTree>
    <p:extLst>
      <p:ext uri="{BB962C8B-B14F-4D97-AF65-F5344CB8AC3E}">
        <p14:creationId xmlns:p14="http://schemas.microsoft.com/office/powerpoint/2010/main" val="3856007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572974"/>
              </p:ext>
            </p:extLst>
          </p:nvPr>
        </p:nvGraphicFramePr>
        <p:xfrm>
          <a:off x="1115621" y="1772816"/>
          <a:ext cx="6912763" cy="3888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30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30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30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30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40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Nyckeltal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u="none" strike="noStrike" dirty="0">
                          <a:effectLst/>
                        </a:rPr>
                        <a:t>2016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2015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2014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2013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2012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Skadeförsäkringsrörelse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Skadeprocent, f.e.r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60,9 %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57,4 %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68,2 %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102,5 %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97,3 %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Driftskostnadsprocent, f.e.r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24,9 %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17,6 %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18,4 %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20,5 %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19,4 %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Totalkostnadsprocent, f.e.r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85,8 %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75,0 %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86,6 %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123,0 %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116,7 %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Kapitalförvaltning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Direktavkastning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0,6 %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0,7 %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1,3 %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2,5 %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2,5 %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Totalavkastning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0,0 %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0,0 %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1,4 %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2,4 %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2,4 %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0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Ekonomisk ställning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Konsolideringsgrad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243,2 %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225,4 %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160,2 %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167,8 %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220,5 %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Nyckeltal</a:t>
            </a:r>
          </a:p>
        </p:txBody>
      </p:sp>
    </p:spTree>
    <p:extLst>
      <p:ext uri="{BB962C8B-B14F-4D97-AF65-F5344CB8AC3E}">
        <p14:creationId xmlns:p14="http://schemas.microsoft.com/office/powerpoint/2010/main" val="2462838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546119"/>
              </p:ext>
            </p:extLst>
          </p:nvPr>
        </p:nvGraphicFramePr>
        <p:xfrm>
          <a:off x="2122758" y="1586732"/>
          <a:ext cx="4897515" cy="4506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6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5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59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6910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u="none" strike="noStrike" dirty="0">
                          <a:effectLst/>
                        </a:rPr>
                        <a:t>2016-12-31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2015-12-31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9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TILLGÅNGAR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9" marR="5439" marT="5439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910"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9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Placeringstillgångar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9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Aktier och andelar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15 078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14 602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9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Obligationer och andra räntebärande värdepapper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179 534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164 773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910"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9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Återförsäkrares andel av Försäkringtskniska avsättningar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9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Ej intjänade premier och kvardröjande risker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9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Oreglerade skador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26 859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12 434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6910"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9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Fordringar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9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Uppskjuten skattefordran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1 600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1 408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69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Fordringar Återförsäkring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4 636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7 311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69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Övriga fordringar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300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239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6910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6 536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8 958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69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Andra tillgångar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69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Immateriella tillgångar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3 010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3 173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69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Materiella tillgångar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0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0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69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Kassa och bank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3 409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1 854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6910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6 419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5 027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69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Förutbetalda kostnader och upplupna intäkter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69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Upplupna ränteintäkter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617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1 533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69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Övriga förutbetalda kostnader och förutbetalda intäkter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305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350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6910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922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1 883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6910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69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SUMMA TILLGÅNGAR</a:t>
                      </a:r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235 348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207 677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Tillgångar</a:t>
            </a:r>
          </a:p>
        </p:txBody>
      </p:sp>
    </p:spTree>
    <p:extLst>
      <p:ext uri="{BB962C8B-B14F-4D97-AF65-F5344CB8AC3E}">
        <p14:creationId xmlns:p14="http://schemas.microsoft.com/office/powerpoint/2010/main" val="3722479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084388"/>
              </p:ext>
            </p:extLst>
          </p:nvPr>
        </p:nvGraphicFramePr>
        <p:xfrm>
          <a:off x="2268750" y="1556792"/>
          <a:ext cx="4607506" cy="4536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4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2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2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96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EGET KAPITAL, AVSÄTTNINGAR OCH SKULDER</a:t>
                      </a:r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u="none" strike="noStrike" dirty="0">
                          <a:effectLst/>
                        </a:rPr>
                        <a:t>2016-12-31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2015-12-31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9" marR="5439" marT="5439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363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3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Eget kapital</a:t>
                      </a:r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3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Bundet eget kapital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363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Aktiekapital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 dirty="0">
                          <a:effectLst/>
                        </a:rPr>
                        <a:t>106 212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 dirty="0">
                          <a:effectLst/>
                        </a:rPr>
                        <a:t>106 212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363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Fond för utvecklingsutgifter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 dirty="0">
                          <a:effectLst/>
                        </a:rPr>
                        <a:t>770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3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Fritt eget kapital</a:t>
                      </a:r>
                    </a:p>
                  </a:txBody>
                  <a:tcPr marL="4577" marR="4577" marT="457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extLst>
                  <a:ext uri="{0D108BD9-81ED-4DB2-BD59-A6C34878D82A}">
                    <a16:rowId xmlns:a16="http://schemas.microsoft.com/office/drawing/2014/main" val="1117448535"/>
                  </a:ext>
                </a:extLst>
              </a:tr>
              <a:tr h="161363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Balanserad vinst eller förlust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 dirty="0">
                          <a:effectLst/>
                        </a:rPr>
                        <a:t>-8 432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 dirty="0">
                          <a:effectLst/>
                        </a:rPr>
                        <a:t>-6 559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363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Årets resultat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 dirty="0">
                          <a:effectLst/>
                        </a:rPr>
                        <a:t>-793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 dirty="0">
                          <a:effectLst/>
                        </a:rPr>
                        <a:t>-1 103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363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 dirty="0">
                          <a:effectLst/>
                        </a:rPr>
                        <a:t>97 757</a:t>
                      </a:r>
                      <a:endParaRPr lang="sv-SE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9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 dirty="0">
                          <a:effectLst/>
                        </a:rPr>
                        <a:t>98 550</a:t>
                      </a:r>
                      <a:endParaRPr lang="sv-SE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3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Obeskattade reserver</a:t>
                      </a:r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3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Säkerhetsreserv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 dirty="0">
                          <a:effectLst/>
                        </a:rPr>
                        <a:t>36 283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 dirty="0">
                          <a:effectLst/>
                        </a:rPr>
                        <a:t>26 868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363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9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3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Försäkringstekniska avsättningar (före avgiven återförsäkring)</a:t>
                      </a:r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3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Ej intjänade premier och kvardröjande risker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 dirty="0">
                          <a:effectLst/>
                        </a:rPr>
                        <a:t>-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 dirty="0">
                          <a:effectLst/>
                        </a:rPr>
                        <a:t>-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13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Oreglerade skador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 dirty="0">
                          <a:effectLst/>
                        </a:rPr>
                        <a:t>96 250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76 960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363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 dirty="0">
                          <a:effectLst/>
                        </a:rPr>
                        <a:t>96 250</a:t>
                      </a:r>
                      <a:endParaRPr lang="sv-SE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 dirty="0">
                          <a:effectLst/>
                        </a:rPr>
                        <a:t>76 960</a:t>
                      </a:r>
                      <a:endParaRPr lang="sv-SE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1363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13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Skulder</a:t>
                      </a:r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13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Skulder avseende direkt försäkring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 dirty="0">
                          <a:effectLst/>
                        </a:rPr>
                        <a:t>897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1 362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13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Skulder avseende återförsäkring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 dirty="0">
                          <a:effectLst/>
                        </a:rPr>
                        <a:t>448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 dirty="0">
                          <a:effectLst/>
                        </a:rPr>
                        <a:t>1 635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13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Övriga skulder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 dirty="0">
                          <a:effectLst/>
                        </a:rPr>
                        <a:t>2 474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 dirty="0">
                          <a:effectLst/>
                        </a:rPr>
                        <a:t>1 580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1363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 dirty="0">
                          <a:effectLst/>
                        </a:rPr>
                        <a:t>3 820</a:t>
                      </a:r>
                      <a:endParaRPr lang="sv-SE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>
                          <a:effectLst/>
                        </a:rPr>
                        <a:t>4 576</a:t>
                      </a:r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13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Upplupna kostnader och förutbetalda intäkter</a:t>
                      </a:r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13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Övriga upplupna kostnader och förutbetalda intäkter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 dirty="0">
                          <a:effectLst/>
                        </a:rPr>
                        <a:t>1 238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 dirty="0">
                          <a:effectLst/>
                        </a:rPr>
                        <a:t>723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1363">
                <a:tc>
                  <a:txBody>
                    <a:bodyPr/>
                    <a:lstStyle/>
                    <a:p>
                      <a:pPr algn="l" fontAlgn="b"/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9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9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13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SUMMA EGET KAPITAL, AVSÄTTNINGAR OCH SKULDER</a:t>
                      </a:r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 dirty="0">
                          <a:effectLst/>
                        </a:rPr>
                        <a:t>235 348</a:t>
                      </a:r>
                      <a:endParaRPr lang="sv-SE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u="none" strike="noStrike" dirty="0">
                          <a:effectLst/>
                        </a:rPr>
                        <a:t>207 677</a:t>
                      </a:r>
                      <a:endParaRPr lang="sv-SE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1363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7" marR="4577" marT="4577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Skulder</a:t>
            </a:r>
          </a:p>
        </p:txBody>
      </p:sp>
    </p:spTree>
    <p:extLst>
      <p:ext uri="{BB962C8B-B14F-4D97-AF65-F5344CB8AC3E}">
        <p14:creationId xmlns:p14="http://schemas.microsoft.com/office/powerpoint/2010/main" val="3784621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Revisionsrapport </a:t>
            </a:r>
            <a:br>
              <a:rPr lang="sv-SE" dirty="0"/>
            </a:br>
            <a:r>
              <a:rPr lang="sv-SE" dirty="0"/>
              <a:t>Årsredovisningen</a:t>
            </a:r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91070" y="2276872"/>
            <a:ext cx="7961860" cy="2376264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611560" y="4358936"/>
            <a:ext cx="6120680" cy="29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930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Revisionsrapport</a:t>
            </a:r>
            <a:br>
              <a:rPr lang="sv-SE" dirty="0"/>
            </a:br>
            <a:r>
              <a:rPr lang="sv-SE" dirty="0"/>
              <a:t>Ansvarsfrihet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2564904"/>
            <a:ext cx="8229600" cy="2444006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457200" y="4077072"/>
            <a:ext cx="7427168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849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 3 kap 17 §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Verksamheten skall vara förenlig med det kommunala ändamålet</a:t>
            </a:r>
          </a:p>
          <a:p>
            <a:pPr marL="0" indent="0">
              <a:buNone/>
            </a:pPr>
            <a:r>
              <a:rPr lang="sv-SE" dirty="0"/>
              <a:t>samt</a:t>
            </a:r>
          </a:p>
          <a:p>
            <a:r>
              <a:rPr lang="sv-SE" dirty="0"/>
              <a:t>Verksamheten skall utföras inom ramarna för de kommunala befogenheterna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662014"/>
            <a:ext cx="8229600" cy="219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1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§ 7 – Beslut om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sv-SE" dirty="0"/>
              <a:t>Fastställelse av resultat- och balansräkning</a:t>
            </a:r>
          </a:p>
          <a:p>
            <a:pPr marL="514350" indent="-514350">
              <a:buFont typeface="+mj-lt"/>
              <a:buAutoNum type="alphaLcParenR"/>
            </a:pPr>
            <a:r>
              <a:rPr lang="sv-SE" dirty="0"/>
              <a:t>Disposition av bolagets resultat</a:t>
            </a:r>
          </a:p>
          <a:p>
            <a:pPr marL="914400" lvl="1" indent="-514350">
              <a:buFont typeface="+mj-lt"/>
              <a:buAutoNum type="alphaLcParenR"/>
            </a:pPr>
            <a:endParaRPr lang="sv-SE" sz="4800" dirty="0"/>
          </a:p>
          <a:p>
            <a:pPr marL="514350" indent="-514350">
              <a:buFont typeface="+mj-lt"/>
              <a:buAutoNum type="alphaLcParenR"/>
            </a:pPr>
            <a:r>
              <a:rPr lang="sv-SE" dirty="0"/>
              <a:t>Ansvarsfrihet åt styrelse och VD</a:t>
            </a:r>
          </a:p>
          <a:p>
            <a:pPr marL="514350" indent="-514350">
              <a:buFont typeface="+mj-lt"/>
              <a:buAutoNum type="alphaLcParenR"/>
            </a:pPr>
            <a:r>
              <a:rPr lang="sv-SE" dirty="0"/>
              <a:t>Verksamhet enl. KL 3 kap 17§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2746640"/>
            <a:ext cx="7032176" cy="89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517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§ 8 – Arvoden 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070258"/>
              </p:ext>
            </p:extLst>
          </p:nvPr>
        </p:nvGraphicFramePr>
        <p:xfrm>
          <a:off x="1485900" y="2636912"/>
          <a:ext cx="61722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>
                          <a:sym typeface="Wingdings" panose="05000000000000000000" pitchFamily="2" charset="2"/>
                        </a:rPr>
                        <a:t>2016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554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Ordförande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125% IBB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(125%)</a:t>
                      </a:r>
                      <a:endParaRPr lang="sv-SE" dirty="0">
                        <a:sym typeface="Wingdings" panose="05000000000000000000" pitchFamily="2" charset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Vice ordförande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60% IBB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(60%)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Ledamot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30% IBB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(30%)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/>
                        <a:t>Sakkunnig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100%</a:t>
                      </a:r>
                      <a:r>
                        <a:rPr lang="sv-SE" b="1" baseline="0" dirty="0"/>
                        <a:t> IBB 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(100%)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1485900" y="472514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IBB 2017 = 61 500:-</a:t>
            </a:r>
          </a:p>
        </p:txBody>
      </p:sp>
    </p:spTree>
    <p:extLst>
      <p:ext uri="{BB962C8B-B14F-4D97-AF65-F5344CB8AC3E}">
        <p14:creationId xmlns:p14="http://schemas.microsoft.com/office/powerpoint/2010/main" val="1438424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§ 9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§ 9 – Antal ledamöter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Oförändrat antal = 9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0338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§ 10 – Externa uppdrag</a:t>
            </a:r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41871028"/>
              </p:ext>
            </p:extLst>
          </p:nvPr>
        </p:nvGraphicFramePr>
        <p:xfrm>
          <a:off x="467544" y="1556792"/>
          <a:ext cx="8219256" cy="47148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4114446066"/>
                    </a:ext>
                  </a:extLst>
                </a:gridCol>
                <a:gridCol w="5770984">
                  <a:extLst>
                    <a:ext uri="{9D8B030D-6E8A-4147-A177-3AD203B41FA5}">
                      <a16:colId xmlns:a16="http://schemas.microsoft.com/office/drawing/2014/main" val="3835548085"/>
                    </a:ext>
                  </a:extLst>
                </a:gridCol>
              </a:tblGrid>
              <a:tr h="5219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chemeClr val="tx1"/>
                          </a:solidFill>
                          <a:effectLst/>
                        </a:rPr>
                        <a:t>Daniel Dronjak-Nordqvist</a:t>
                      </a: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0" marR="4756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Södertörns Energi AB, ordförande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Huge Fastigheter AB, suppleant</a:t>
                      </a:r>
                    </a:p>
                  </a:txBody>
                  <a:tcPr marL="47560" marR="4756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0632608"/>
                  </a:ext>
                </a:extLst>
              </a:tr>
              <a:tr h="3485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chemeClr val="tx1"/>
                          </a:solidFill>
                          <a:effectLst/>
                        </a:rPr>
                        <a:t>Åsa Heribertson</a:t>
                      </a:r>
                      <a:endParaRPr lang="sv-SE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0" marR="4756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sv-SE" sz="1400" dirty="0">
                          <a:solidFill>
                            <a:schemeClr val="tx1"/>
                          </a:solidFill>
                          <a:effectLst/>
                        </a:rPr>
                        <a:t>Inga</a:t>
                      </a: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0" marR="4756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803199"/>
                  </a:ext>
                </a:extLst>
              </a:tr>
              <a:tr h="7121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chemeClr val="tx1"/>
                          </a:solidFill>
                          <a:effectLst/>
                        </a:rPr>
                        <a:t>Elof Hansjons</a:t>
                      </a:r>
                      <a:endParaRPr lang="sv-SE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0" marR="4756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sv-SE" sz="1400" dirty="0">
                          <a:solidFill>
                            <a:schemeClr val="tx1"/>
                          </a:solidFill>
                          <a:effectLst/>
                        </a:rPr>
                        <a:t>Telge AB, v ordförande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sv-SE" sz="1400" dirty="0">
                          <a:solidFill>
                            <a:schemeClr val="tx1"/>
                          </a:solidFill>
                          <a:effectLst/>
                        </a:rPr>
                        <a:t>Telge Dotterbolag AB, v ordförande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sv-SE" sz="1400" dirty="0">
                          <a:solidFill>
                            <a:schemeClr val="tx1"/>
                          </a:solidFill>
                          <a:effectLst/>
                        </a:rPr>
                        <a:t>Södertälje Kommuns Förvaltnings AB, v ordförande</a:t>
                      </a: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0" marR="4756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070496"/>
                  </a:ext>
                </a:extLst>
              </a:tr>
              <a:tr h="8820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chemeClr val="tx1"/>
                          </a:solidFill>
                          <a:effectLst/>
                        </a:rPr>
                        <a:t>Kjell Jansson</a:t>
                      </a: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0" marR="4756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sv-SE" sz="1400" dirty="0">
                          <a:solidFill>
                            <a:schemeClr val="tx1"/>
                          </a:solidFill>
                          <a:effectLst/>
                        </a:rPr>
                        <a:t>Norrvatten, ledamot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sv-SE" sz="1400" dirty="0">
                          <a:solidFill>
                            <a:schemeClr val="tx1"/>
                          </a:solidFill>
                          <a:effectLst/>
                        </a:rPr>
                        <a:t>Norrtälje Kommunhus AB, ledamot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sv-SE" sz="1400" dirty="0">
                          <a:solidFill>
                            <a:schemeClr val="tx1"/>
                          </a:solidFill>
                          <a:effectLst/>
                        </a:rPr>
                        <a:t>Handelsbankens Lokalstyrelse Norrtälje, ordförande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sv-SE" sz="1400" dirty="0">
                          <a:solidFill>
                            <a:schemeClr val="tx1"/>
                          </a:solidFill>
                          <a:effectLst/>
                        </a:rPr>
                        <a:t>Svealands Kustvattenvårdsförbund, ordförande</a:t>
                      </a: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0" marR="4756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9976689"/>
                  </a:ext>
                </a:extLst>
              </a:tr>
              <a:tr h="3165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chemeClr val="tx1"/>
                          </a:solidFill>
                          <a:effectLst/>
                        </a:rPr>
                        <a:t>Mattias Jansson</a:t>
                      </a: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0" marR="4756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sv-SE" sz="1400" dirty="0">
                          <a:solidFill>
                            <a:schemeClr val="tx1"/>
                          </a:solidFill>
                          <a:effectLst/>
                        </a:rPr>
                        <a:t>Inga</a:t>
                      </a: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0" marR="4756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0141380"/>
                  </a:ext>
                </a:extLst>
              </a:tr>
              <a:tr h="5219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chemeClr val="tx1"/>
                          </a:solidFill>
                          <a:effectLst/>
                        </a:rPr>
                        <a:t>Katarina Kämpe</a:t>
                      </a:r>
                      <a:endParaRPr lang="sv-SE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0" marR="4756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sv-SE" sz="1400">
                          <a:solidFill>
                            <a:schemeClr val="tx1"/>
                          </a:solidFill>
                          <a:effectLst/>
                        </a:rPr>
                        <a:t>Cybercom Group, ledamot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sv-SE" sz="1400">
                          <a:solidFill>
                            <a:schemeClr val="tx1"/>
                          </a:solidFill>
                          <a:effectLst/>
                        </a:rPr>
                        <a:t>NTM Norrköpings Tidningars Media AB, ledamot</a:t>
                      </a:r>
                      <a:endParaRPr lang="sv-SE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0" marR="4756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9057603"/>
                  </a:ext>
                </a:extLst>
              </a:tr>
              <a:tr h="3479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chemeClr val="tx1"/>
                          </a:solidFill>
                          <a:effectLst/>
                        </a:rPr>
                        <a:t>Per Larsson</a:t>
                      </a:r>
                      <a:endParaRPr lang="sv-SE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0" marR="4756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sv-SE" sz="1400">
                          <a:solidFill>
                            <a:schemeClr val="tx1"/>
                          </a:solidFill>
                          <a:effectLst/>
                        </a:rPr>
                        <a:t>Rottneros AB, Försäkringshandläggare</a:t>
                      </a:r>
                      <a:endParaRPr lang="sv-SE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0" marR="4756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2873002"/>
                  </a:ext>
                </a:extLst>
              </a:tr>
              <a:tr h="537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chemeClr val="tx1"/>
                          </a:solidFill>
                          <a:effectLst/>
                        </a:rPr>
                        <a:t>Adam Reuterskiöld</a:t>
                      </a:r>
                      <a:endParaRPr lang="sv-SE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0" marR="4756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sv-SE" sz="1400">
                          <a:solidFill>
                            <a:schemeClr val="tx1"/>
                          </a:solidFill>
                          <a:effectLst/>
                        </a:rPr>
                        <a:t>Roslagsvatten AB, ledamot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sv-SE" sz="1400">
                          <a:solidFill>
                            <a:schemeClr val="tx1"/>
                          </a:solidFill>
                          <a:effectLst/>
                        </a:rPr>
                        <a:t>Stafsunds Gård AB, Ordförande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sv-SE" sz="1400">
                          <a:solidFill>
                            <a:schemeClr val="tx1"/>
                          </a:solidFill>
                          <a:effectLst/>
                        </a:rPr>
                        <a:t>SBFF, ledamot direktionen</a:t>
                      </a:r>
                      <a:endParaRPr lang="sv-SE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0" marR="4756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9875678"/>
                  </a:ext>
                </a:extLst>
              </a:tr>
              <a:tr h="3479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chemeClr val="tx1"/>
                          </a:solidFill>
                          <a:effectLst/>
                        </a:rPr>
                        <a:t>Bengt Svenander</a:t>
                      </a:r>
                      <a:endParaRPr lang="sv-SE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0" marR="4756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sv-SE" sz="1400" dirty="0">
                          <a:solidFill>
                            <a:schemeClr val="tx1"/>
                          </a:solidFill>
                          <a:effectLst/>
                        </a:rPr>
                        <a:t>Haninge Kommun Holding AB, VD</a:t>
                      </a: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60" marR="4756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2989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87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Ägare – 21 av 26 kommuner</a:t>
            </a:r>
          </a:p>
        </p:txBody>
      </p:sp>
      <p:pic>
        <p:nvPicPr>
          <p:cNvPr id="3" name="Platshållare för innehåll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777" y="1556792"/>
            <a:ext cx="2914445" cy="4525963"/>
          </a:xfrm>
        </p:spPr>
      </p:pic>
    </p:spTree>
    <p:extLst>
      <p:ext uri="{BB962C8B-B14F-4D97-AF65-F5344CB8AC3E}">
        <p14:creationId xmlns:p14="http://schemas.microsoft.com/office/powerpoint/2010/main" val="26216926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§ 10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Omval övriga =</a:t>
            </a:r>
          </a:p>
          <a:p>
            <a:pPr marL="0" indent="0">
              <a:buNone/>
            </a:pPr>
            <a:r>
              <a:rPr lang="sv-SE" sz="2000" dirty="0"/>
              <a:t>Daniel Dronjak-Nordqvist, Huddinge</a:t>
            </a:r>
          </a:p>
          <a:p>
            <a:pPr marL="0" indent="0">
              <a:buNone/>
            </a:pPr>
            <a:r>
              <a:rPr lang="sv-SE" sz="2000" dirty="0"/>
              <a:t>Elof </a:t>
            </a:r>
            <a:r>
              <a:rPr lang="sv-SE" sz="2000" dirty="0" err="1"/>
              <a:t>Hansjons</a:t>
            </a:r>
            <a:r>
              <a:rPr lang="sv-SE" sz="2000" dirty="0"/>
              <a:t>, Södertälje</a:t>
            </a:r>
          </a:p>
          <a:p>
            <a:pPr marL="0" indent="0">
              <a:buNone/>
            </a:pPr>
            <a:r>
              <a:rPr lang="sv-SE" sz="2000" dirty="0"/>
              <a:t>Kjell Jansson, Norrtälje</a:t>
            </a:r>
          </a:p>
          <a:p>
            <a:pPr marL="0" indent="0">
              <a:buNone/>
            </a:pPr>
            <a:r>
              <a:rPr lang="sv-SE" sz="2000" dirty="0"/>
              <a:t>Mattias Jansson, Botkyrka</a:t>
            </a:r>
          </a:p>
          <a:p>
            <a:pPr marL="0" indent="0">
              <a:buNone/>
            </a:pPr>
            <a:r>
              <a:rPr lang="sv-SE" sz="2000" dirty="0"/>
              <a:t>Katarina Kämpe, Sollentuna</a:t>
            </a:r>
          </a:p>
          <a:p>
            <a:pPr marL="0" indent="0">
              <a:buNone/>
            </a:pPr>
            <a:r>
              <a:rPr lang="sv-SE" sz="2000" dirty="0"/>
              <a:t>Per Larsson, Sakkunnig</a:t>
            </a:r>
          </a:p>
          <a:p>
            <a:pPr marL="0" indent="0">
              <a:buNone/>
            </a:pPr>
            <a:r>
              <a:rPr lang="sv-SE" sz="2000" dirty="0"/>
              <a:t>Adam Reuterskiöld, Ekerö</a:t>
            </a:r>
          </a:p>
          <a:p>
            <a:pPr marL="0" indent="0">
              <a:buNone/>
            </a:pPr>
            <a:r>
              <a:rPr lang="sv-SE" sz="2000" dirty="0"/>
              <a:t>Bengt </a:t>
            </a:r>
            <a:r>
              <a:rPr lang="sv-SE" sz="2000" dirty="0" err="1"/>
              <a:t>Svenander</a:t>
            </a:r>
            <a:r>
              <a:rPr lang="sv-SE" sz="2000" dirty="0"/>
              <a:t>, Haninge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§ 10 – Val av ledamöter</a:t>
            </a:r>
          </a:p>
          <a:p>
            <a:pPr marL="0" indent="0">
              <a:buNone/>
            </a:pPr>
            <a:r>
              <a:rPr lang="sv-SE" dirty="0"/>
              <a:t>Nyval =</a:t>
            </a:r>
          </a:p>
          <a:p>
            <a:pPr marL="0" indent="0">
              <a:buNone/>
            </a:pPr>
            <a:r>
              <a:rPr lang="sv-SE" sz="2100" dirty="0"/>
              <a:t>Åsa Heribertson, Danderyd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4840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§ 11 och 12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§ 11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Ordförande – Kjell Jansson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Vice ordförande – </a:t>
            </a:r>
          </a:p>
          <a:p>
            <a:pPr marL="0" indent="0">
              <a:buNone/>
            </a:pPr>
            <a:r>
              <a:rPr lang="sv-SE" dirty="0"/>
              <a:t>Elof </a:t>
            </a:r>
            <a:r>
              <a:rPr lang="sv-SE" dirty="0" err="1"/>
              <a:t>Hansjons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§ 12 – Valberedning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Olle Reichenberg, Danderyd – Sammankallande </a:t>
            </a:r>
          </a:p>
          <a:p>
            <a:pPr marL="0" indent="0">
              <a:buNone/>
            </a:pPr>
            <a:r>
              <a:rPr lang="sv-SE" dirty="0"/>
              <a:t>Lars </a:t>
            </a:r>
            <a:r>
              <a:rPr lang="sv-SE" dirty="0" err="1"/>
              <a:t>Hortlund</a:t>
            </a:r>
            <a:r>
              <a:rPr lang="sv-SE" dirty="0"/>
              <a:t>, Ekerö</a:t>
            </a:r>
          </a:p>
          <a:p>
            <a:pPr marL="0" indent="0">
              <a:buNone/>
            </a:pPr>
            <a:r>
              <a:rPr lang="sv-SE" dirty="0"/>
              <a:t>Cecilia </a:t>
            </a:r>
            <a:r>
              <a:rPr lang="sv-SE" dirty="0" err="1"/>
              <a:t>Löfgreen</a:t>
            </a:r>
            <a:r>
              <a:rPr lang="sv-SE" dirty="0"/>
              <a:t>, Järfälla</a:t>
            </a:r>
          </a:p>
          <a:p>
            <a:pPr marL="0" indent="0">
              <a:buNone/>
            </a:pPr>
            <a:r>
              <a:rPr lang="sv-SE" dirty="0"/>
              <a:t>Joakim Johansson, KSL</a:t>
            </a:r>
          </a:p>
          <a:p>
            <a:pPr marL="0" indent="0">
              <a:buNone/>
            </a:pPr>
            <a:r>
              <a:rPr lang="sv-SE" b="1" dirty="0"/>
              <a:t>Carina Lundberg </a:t>
            </a:r>
            <a:r>
              <a:rPr lang="sv-SE" b="1" dirty="0" err="1"/>
              <a:t>Uudelapp</a:t>
            </a:r>
            <a:r>
              <a:rPr lang="sv-SE" b="1" dirty="0"/>
              <a:t>, Täby (nyval)</a:t>
            </a:r>
          </a:p>
        </p:txBody>
      </p:sp>
    </p:spTree>
    <p:extLst>
      <p:ext uri="{BB962C8B-B14F-4D97-AF65-F5344CB8AC3E}">
        <p14:creationId xmlns:p14="http://schemas.microsoft.com/office/powerpoint/2010/main" val="2594087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§ 13 – Revisorer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Catarina Ericsson, PWC, huvudansvarig</a:t>
            </a:r>
          </a:p>
          <a:p>
            <a:r>
              <a:rPr lang="sv-SE" dirty="0"/>
              <a:t>Morgan Sandström, PWC, suppleant</a:t>
            </a:r>
          </a:p>
        </p:txBody>
      </p:sp>
    </p:spTree>
    <p:extLst>
      <p:ext uri="{BB962C8B-B14F-4D97-AF65-F5344CB8AC3E}">
        <p14:creationId xmlns:p14="http://schemas.microsoft.com/office/powerpoint/2010/main" val="362388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539553" y="2702530"/>
            <a:ext cx="80649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8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TACK FÖR I ÅR!</a:t>
            </a:r>
          </a:p>
        </p:txBody>
      </p:sp>
    </p:spTree>
    <p:extLst>
      <p:ext uri="{BB962C8B-B14F-4D97-AF65-F5344CB8AC3E}">
        <p14:creationId xmlns:p14="http://schemas.microsoft.com/office/powerpoint/2010/main" val="375133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Styrelsearbete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6 möten under 2016</a:t>
            </a:r>
          </a:p>
          <a:p>
            <a:r>
              <a:rPr lang="sv-SE" dirty="0"/>
              <a:t>Närvaro c:a 80%</a:t>
            </a:r>
          </a:p>
          <a:p>
            <a:r>
              <a:rPr lang="sv-SE" dirty="0"/>
              <a:t>Inga intressekonflikter eller jäv</a:t>
            </a:r>
          </a:p>
        </p:txBody>
      </p:sp>
    </p:spTree>
    <p:extLst>
      <p:ext uri="{BB962C8B-B14F-4D97-AF65-F5344CB8AC3E}">
        <p14:creationId xmlns:p14="http://schemas.microsoft.com/office/powerpoint/2010/main" val="709767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Generellt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Mycket bra skaderesultat (igen)</a:t>
            </a:r>
          </a:p>
          <a:p>
            <a:r>
              <a:rPr lang="sv-SE" dirty="0"/>
              <a:t>Systemstöd SBA</a:t>
            </a:r>
          </a:p>
          <a:p>
            <a:r>
              <a:rPr lang="sv-SE" dirty="0"/>
              <a:t>Asylboenden</a:t>
            </a:r>
          </a:p>
          <a:p>
            <a:r>
              <a:rPr lang="sv-SE" dirty="0"/>
              <a:t>Fortsatt process med dotterbolag och kvarvarande kommuner</a:t>
            </a:r>
          </a:p>
        </p:txBody>
      </p:sp>
    </p:spTree>
    <p:extLst>
      <p:ext uri="{BB962C8B-B14F-4D97-AF65-F5344CB8AC3E}">
        <p14:creationId xmlns:p14="http://schemas.microsoft.com/office/powerpoint/2010/main" val="2318146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Skadereserver 31/12-2016</a:t>
            </a:r>
            <a:br>
              <a:rPr lang="sv-SE" dirty="0"/>
            </a:br>
            <a:r>
              <a:rPr lang="sv-SE" dirty="0"/>
              <a:t>Total = 68.4 </a:t>
            </a:r>
            <a:r>
              <a:rPr lang="sv-SE" dirty="0" err="1"/>
              <a:t>mSEK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572317"/>
            <a:ext cx="8460432" cy="4881019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1285921" y="4653136"/>
            <a:ext cx="1341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25.5 </a:t>
            </a:r>
            <a:r>
              <a:rPr lang="sv-SE" dirty="0" err="1"/>
              <a:t>mSEK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3210888" y="2204864"/>
            <a:ext cx="1341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35.2 </a:t>
            </a:r>
            <a:r>
              <a:rPr lang="sv-SE" dirty="0" err="1"/>
              <a:t>mSEK</a:t>
            </a:r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5046780" y="4653136"/>
            <a:ext cx="1341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2.9 </a:t>
            </a:r>
            <a:r>
              <a:rPr lang="sv-SE" dirty="0" err="1"/>
              <a:t>mSEK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6899596" y="4653136"/>
            <a:ext cx="1341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4.8 </a:t>
            </a:r>
            <a:r>
              <a:rPr lang="sv-SE" dirty="0" err="1"/>
              <a:t>mSEK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2386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Risk Management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Uppföljning av tidigare besiktningar</a:t>
            </a:r>
          </a:p>
          <a:p>
            <a:pPr lvl="1"/>
            <a:r>
              <a:rPr lang="sv-SE" dirty="0"/>
              <a:t>Ett av de viktigaste områden vi har</a:t>
            </a:r>
          </a:p>
          <a:p>
            <a:r>
              <a:rPr lang="sv-SE" dirty="0"/>
              <a:t>Brandlarmskrav</a:t>
            </a:r>
          </a:p>
          <a:p>
            <a:r>
              <a:rPr lang="sv-SE" dirty="0"/>
              <a:t>Vattenskydd – nytt krav per 1/1-2019</a:t>
            </a:r>
          </a:p>
          <a:p>
            <a:r>
              <a:rPr lang="sv-SE" dirty="0"/>
              <a:t>SBA stöd</a:t>
            </a:r>
          </a:p>
        </p:txBody>
      </p:sp>
    </p:spTree>
    <p:extLst>
      <p:ext uri="{BB962C8B-B14F-4D97-AF65-F5344CB8AC3E}">
        <p14:creationId xmlns:p14="http://schemas.microsoft.com/office/powerpoint/2010/main" val="2102709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Årsredovisning 2016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90707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425150"/>
              </p:ext>
            </p:extLst>
          </p:nvPr>
        </p:nvGraphicFramePr>
        <p:xfrm>
          <a:off x="539552" y="1698858"/>
          <a:ext cx="8064896" cy="4394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6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600">
                  <a:extLst>
                    <a:ext uri="{9D8B030D-6E8A-4147-A177-3AD203B41FA5}">
                      <a16:colId xmlns:a16="http://schemas.microsoft.com/office/drawing/2014/main" val="1966265151"/>
                    </a:ext>
                  </a:extLst>
                </a:gridCol>
                <a:gridCol w="93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3888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2015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2014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2013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2012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888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Resultat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888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Premieintäkt </a:t>
                      </a:r>
                      <a:r>
                        <a:rPr lang="sv-SE" sz="1200" u="none" strike="noStrike" dirty="0" err="1">
                          <a:effectLst/>
                        </a:rPr>
                        <a:t>f.e.r</a:t>
                      </a:r>
                      <a:r>
                        <a:rPr lang="sv-SE" sz="1200" u="none" strike="noStrike" dirty="0">
                          <a:effectLst/>
                        </a:rPr>
                        <a:t> (= </a:t>
                      </a:r>
                      <a:r>
                        <a:rPr lang="sv-SE" sz="1200" u="none" strike="noStrike" dirty="0" err="1">
                          <a:effectLst/>
                        </a:rPr>
                        <a:t>Prem</a:t>
                      </a:r>
                      <a:r>
                        <a:rPr lang="sv-SE" sz="1200" u="none" strike="noStrike" dirty="0">
                          <a:effectLst/>
                        </a:rPr>
                        <a:t> ink)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  <a:r>
                        <a:rPr lang="sv-SE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114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55 651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66 672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56 807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47 190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888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Försäkringsersättningar f.e.r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-33 548</a:t>
                      </a: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-31 934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-45 470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-58 252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-45 913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888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Försäkringsrörelsens tekniska resultat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7 194</a:t>
                      </a: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13 793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10 275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-11 797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-6 763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888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Avsättning</a:t>
                      </a:r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säkerhetsreserv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-9 415</a:t>
                      </a: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-15 398</a:t>
                      </a:r>
                    </a:p>
                  </a:txBody>
                  <a:tcPr marL="7144" marR="7144" marT="7144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-11 469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2 494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3 333</a:t>
                      </a: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888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Årets resultat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-793</a:t>
                      </a: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-1 103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1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-6 224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-149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888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888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Ekonomisk ställning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888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Placeringstillgångar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194 612</a:t>
                      </a: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179 375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149 851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159 091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152 072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888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Försäkringstekniska avsättningar f.e.r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69 392</a:t>
                      </a: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64 527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60 212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72 971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53 641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888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Konsolideringskapital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134 040</a:t>
                      </a: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125 418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106 800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95 330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104 049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888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Kapitalbas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126 010</a:t>
                      </a:r>
                    </a:p>
                  </a:txBody>
                  <a:tcPr marL="7144" marR="7144" marT="71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122 243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105 983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95 330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104 049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888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Erforderlig solvensmarginal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46 120</a:t>
                      </a:r>
                    </a:p>
                  </a:txBody>
                  <a:tcPr marL="7144" marR="7144" marT="71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34 730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35 224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32 560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31 894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Översikt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3923928" y="6092104"/>
            <a:ext cx="244827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v-SE" sz="1200" dirty="0"/>
              <a:t>Kapitalbas och erforderlig marginal </a:t>
            </a:r>
          </a:p>
          <a:p>
            <a:r>
              <a:rPr lang="sv-SE" sz="1200" dirty="0"/>
              <a:t>enl. Solvens 2 regler </a:t>
            </a:r>
          </a:p>
        </p:txBody>
      </p:sp>
    </p:spTree>
    <p:extLst>
      <p:ext uri="{BB962C8B-B14F-4D97-AF65-F5344CB8AC3E}">
        <p14:creationId xmlns:p14="http://schemas.microsoft.com/office/powerpoint/2010/main" val="726808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107930"/>
              </p:ext>
            </p:extLst>
          </p:nvPr>
        </p:nvGraphicFramePr>
        <p:xfrm>
          <a:off x="1691682" y="1628792"/>
          <a:ext cx="5760639" cy="44645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02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8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8028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u="none" strike="noStrike" dirty="0">
                          <a:effectLst/>
                        </a:rPr>
                        <a:t>2016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2015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028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Premieintäkter (efter avgiven återförsäkring)</a:t>
                      </a:r>
                      <a:endParaRPr lang="sv-SE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028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Premieinkomst (före avgiven återförsäkring)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105 619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106 490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028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Premier för avgiven återförsäkring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-50 505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-50 839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028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Premieintäkter (efter avgiven återförsäkring)</a:t>
                      </a:r>
                      <a:endParaRPr lang="sv-SE" sz="12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55 114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55 651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028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028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Försäkringsersättningar (efter avgiven återförsäkring)</a:t>
                      </a:r>
                      <a:endParaRPr lang="sv-SE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028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Utbetalda försäkringsersättningar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028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   Före avgiven återförsäkring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-35 594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-34 584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028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   Återförsäkrares andel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6 911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4 026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028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Utbetalda försäkringsersättningar </a:t>
                      </a:r>
                      <a:r>
                        <a:rPr lang="sv-SE" sz="1200" u="none" strike="noStrike" dirty="0">
                          <a:effectLst/>
                        </a:rPr>
                        <a:t>(efter avgiven återförsäkring)</a:t>
                      </a:r>
                      <a:endParaRPr lang="sv-SE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-28 683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-30 558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028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028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Förändring i oreglerade skador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028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   Före avgiven återförsäkring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-19 290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-7 530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028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   Återförsäkrares andel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14 424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6 154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028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Förändring i oreglerade skador efter avgiven åf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-4 866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-1 376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028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028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Försäkringsersättningar (efter avgiven återförsäkring)</a:t>
                      </a:r>
                      <a:endParaRPr lang="sv-SE" sz="12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-33 548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-31 934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Premier och skador</a:t>
            </a:r>
          </a:p>
        </p:txBody>
      </p:sp>
    </p:spTree>
    <p:extLst>
      <p:ext uri="{BB962C8B-B14F-4D97-AF65-F5344CB8AC3E}">
        <p14:creationId xmlns:p14="http://schemas.microsoft.com/office/powerpoint/2010/main" val="771459719"/>
      </p:ext>
    </p:extLst>
  </p:cSld>
  <p:clrMapOvr>
    <a:masterClrMapping/>
  </p:clrMapOvr>
</p:sld>
</file>

<file path=ppt/theme/theme1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2296</TotalTime>
  <Words>1015</Words>
  <Application>Microsoft Office PowerPoint</Application>
  <PresentationFormat>Bildspel på skärmen (4:3)</PresentationFormat>
  <Paragraphs>396</Paragraphs>
  <Slides>23</Slides>
  <Notes>22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23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Anpassad formgivning</vt:lpstr>
      <vt:lpstr>2_Anpassad formgivning</vt:lpstr>
      <vt:lpstr>1_Anpassad formgivning</vt:lpstr>
      <vt:lpstr> Stockholmsregionens Försäkring AB - - - Bolagsstämma 30 mars 2017</vt:lpstr>
      <vt:lpstr>Ägare – 21 av 26 kommuner</vt:lpstr>
      <vt:lpstr>Styrelsearbete</vt:lpstr>
      <vt:lpstr>Generellt</vt:lpstr>
      <vt:lpstr>Skadereserver 31/12-2016 Total = 68.4 mSEK</vt:lpstr>
      <vt:lpstr>Risk Management</vt:lpstr>
      <vt:lpstr>Årsredovisning 2016</vt:lpstr>
      <vt:lpstr>Översikt</vt:lpstr>
      <vt:lpstr>Premier och skador</vt:lpstr>
      <vt:lpstr>Nyckeltal</vt:lpstr>
      <vt:lpstr>Tillgångar</vt:lpstr>
      <vt:lpstr>Skulder</vt:lpstr>
      <vt:lpstr>Revisionsrapport  Årsredovisningen</vt:lpstr>
      <vt:lpstr>Revisionsrapport Ansvarsfrihet</vt:lpstr>
      <vt:lpstr>KL 3 kap 17 §</vt:lpstr>
      <vt:lpstr>§ 7 – Beslut om</vt:lpstr>
      <vt:lpstr>§ 8 – Arvoden </vt:lpstr>
      <vt:lpstr>§ 9</vt:lpstr>
      <vt:lpstr>§ 10 – Externa uppdrag</vt:lpstr>
      <vt:lpstr>§ 10</vt:lpstr>
      <vt:lpstr>§ 11 och 12</vt:lpstr>
      <vt:lpstr>§ 13 – Revisorer 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tkg</dc:creator>
  <cp:lastModifiedBy>Tore Kalmeborg</cp:lastModifiedBy>
  <cp:revision>130</cp:revision>
  <cp:lastPrinted>2015-03-26T13:46:28Z</cp:lastPrinted>
  <dcterms:created xsi:type="dcterms:W3CDTF">2010-10-29T07:56:24Z</dcterms:created>
  <dcterms:modified xsi:type="dcterms:W3CDTF">2017-03-29T05:44:24Z</dcterms:modified>
</cp:coreProperties>
</file>